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04" r:id="rId3"/>
    <p:sldId id="295" r:id="rId4"/>
    <p:sldId id="258" r:id="rId5"/>
    <p:sldId id="274" r:id="rId6"/>
    <p:sldId id="296" r:id="rId7"/>
    <p:sldId id="297" r:id="rId8"/>
    <p:sldId id="300" r:id="rId9"/>
    <p:sldId id="298" r:id="rId10"/>
    <p:sldId id="301" r:id="rId11"/>
    <p:sldId id="30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8"/>
    <p:restoredTop sz="94733"/>
  </p:normalViewPr>
  <p:slideViewPr>
    <p:cSldViewPr snapToGrid="0" snapToObjects="1">
      <p:cViewPr varScale="1">
        <p:scale>
          <a:sx n="114" d="100"/>
          <a:sy n="114" d="100"/>
        </p:scale>
        <p:origin x="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6B530-84DE-1E4B-A7C4-3868029A8608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B3B28-5EFC-374C-ADF6-082BB8303A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3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CF602-6F01-DC49-84DE-268B4E447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0CF5FC-3FB2-034A-AB17-512841750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5614C9-A63F-DA44-BD79-7D783322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2921F7-F0F7-8F47-81D5-BF138D34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80F161-72B2-E348-9C1F-8D4ADB45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11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9C75-8E4E-8240-882C-774235C37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22A87B-3919-1341-B084-53A53693B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C1198E-A331-1E48-BBFE-1312DD2B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901986-FB07-BB4E-8FFA-7809DDB6C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C02D47-5FAF-0E4D-B725-3DB670D4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02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EC20C7-3390-5F4B-8632-F0B294CA4F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B61A76-FE14-0A4A-9ADC-2179FA44B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E86005-E6B1-9347-BDE3-377A4765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A4422F-8BCE-CC40-97F5-B4A52E618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67F154-BFC8-0A4E-955F-4900680CC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44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277A0-B941-6149-B9C4-E91D2D6A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FC4F0E-6406-7245-897F-7A2EABDA2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3521EE-A541-6049-98DC-60924F55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D1CD2B-FB01-6641-B1C5-D8EA8E71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454834-4E6E-884E-ACBA-2CCBEBB3D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62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C7A610-60F9-A14F-95FD-356BBDAD0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7269B6-00AF-C943-B134-E663F88BA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61E526-2EA4-D64B-9AE1-45B0F1967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3D3FEC-9F3B-2C4D-B21A-8115DDBE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FD0E50-0F11-E049-A1D8-B60A5664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38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A39FFD-4F85-F44E-B6A5-C7A19708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CA86AC-2A42-D843-A031-200953756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F8E0168-CC73-DC46-A881-68BEFE0A5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F4C64B-E58F-8043-B4FC-824494B4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02ACF5-61CA-E54A-97E7-29C747E3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48126E-EAB3-6E49-8724-CCE26157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54415-5BBD-1B41-BBF8-829C9A03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031B1F-A9A3-EF40-86CA-180F8BE4C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2EDF38-7FCF-324E-8D5B-4F150C342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4DA288-9002-CE4A-BCF6-06DA8F124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90861D-55DC-CA4F-A631-5913F9700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5189075-ABCF-F446-B127-F36E616B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B4BAD2-FDCD-2A40-8FA3-43D14933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C06046-5C0D-994D-9472-42455FD2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42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020FA-5695-694D-940F-B43C7D1D8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AA75BB5-1586-174D-97BE-418B5D2F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1DEA9B-4D9C-F643-A939-8430A7217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5F8CCC4-0F11-AF4A-8690-FD75ADA9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2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445883E-FEE3-0146-9D35-BFE19B76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DC2A037-EB29-3C42-9BA3-DCC8569E0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EE0B11-8102-C04A-9F7A-D5BB9C5A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73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B423B-6381-BA46-A091-91DB2424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4605AF-76A8-7D49-9243-A91233B19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958544-0492-304D-A252-8E8712A80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BA883D-20F3-254F-B043-3F90E207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7332EC6-8426-9F49-B7F9-A718938B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7DE8CF-C8F9-434A-8A9B-21452E32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67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6D1BE4-EA96-5D43-83EF-330F59B18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E937F8-1D00-2B40-A0DE-DF374119B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6C3A63-57B6-5444-BE3F-49E04BE5E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EED146-4A7F-1D49-B86B-6B67377D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B046D7-4619-1B47-8A21-58584F25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4F4CCF-65CC-AC42-A143-41CDD25EA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56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B6D0F4-192B-4847-B079-602C7D69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D73882-05FA-8C47-80D4-189139C90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CFBC21-4471-7243-ABFD-E6FB7FA90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A218F-FEA2-734C-9D66-2CFD72872193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4F798-AEF7-BC45-A795-92EB73F7B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5E165D-C52E-6345-9CC0-B2E8483D0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4371C-6DC3-8047-A8D4-A2CC277CE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22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6D94D02F-AAC4-0D45-9EF2-ACAD94261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854" y="11724"/>
            <a:ext cx="12192000" cy="684627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BC47EC2-A0EB-6744-8332-0FB00DA8A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7454"/>
            <a:ext cx="9144000" cy="1064714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Helvetica" pitchFamily="2" charset="0"/>
              </a:rPr>
              <a:t>HERZLICH WILLKOMMEN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14CDAE-5E39-1643-824B-B27F33B32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53973" y="3732136"/>
            <a:ext cx="5063201" cy="1655762"/>
          </a:xfrm>
        </p:spPr>
        <p:txBody>
          <a:bodyPr>
            <a:normAutofit fontScale="92500" lnSpcReduction="10000"/>
          </a:bodyPr>
          <a:lstStyle/>
          <a:p>
            <a:endParaRPr lang="de-DE" dirty="0"/>
          </a:p>
          <a:p>
            <a:r>
              <a:rPr lang="de-DE" dirty="0">
                <a:latin typeface="Helvetica" pitchFamily="2" charset="0"/>
              </a:rPr>
              <a:t>Ein Einblick in das Projekt</a:t>
            </a:r>
          </a:p>
          <a:p>
            <a:r>
              <a:rPr lang="de-DE" dirty="0">
                <a:latin typeface="Helvetica" pitchFamily="2" charset="0"/>
              </a:rPr>
              <a:t>CHIKU</a:t>
            </a:r>
          </a:p>
          <a:p>
            <a:r>
              <a:rPr lang="de-DE" dirty="0">
                <a:latin typeface="Helvetica" pitchFamily="2" charset="0"/>
              </a:rPr>
              <a:t>Regina Dobler und Anna Beck-Wörner</a:t>
            </a:r>
          </a:p>
          <a:p>
            <a:endParaRPr lang="de-DE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9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18FC6-7CD0-7349-882E-4174BA7C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Helvetica" pitchFamily="2" charset="0"/>
              </a:rPr>
              <a:t>Unsere drei Qualitäten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D2E23F-12A0-734B-9155-A75771508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Helvetica" pitchFamily="2" charset="0"/>
              </a:rPr>
              <a:t>Offenheit im Hinblick auf den Besuch – wir lassen uns überraschen und gehen auf Impulse ein. Sind aber nicht beliebig. Wir lassen Entdeckungen zu.</a:t>
            </a:r>
          </a:p>
          <a:p>
            <a:r>
              <a:rPr lang="de-DE" dirty="0">
                <a:latin typeface="Helvetica" pitchFamily="2" charset="0"/>
              </a:rPr>
              <a:t>Wir geben jedem Kind seinen Raum, schränken sie möglichst wenig ein. Prinzip der Freiwilligkeit: Will ein Kind nicht mehr mit, darf es im Hort bleiben.</a:t>
            </a:r>
          </a:p>
          <a:p>
            <a:r>
              <a:rPr lang="de-DE" dirty="0">
                <a:latin typeface="Helvetica" pitchFamily="2" charset="0"/>
              </a:rPr>
              <a:t>Wir sind ein gutes Team, ziehen am selben Strick. Sind darin klar.</a:t>
            </a:r>
          </a:p>
          <a:p>
            <a:endParaRPr lang="de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997897-6A68-324B-9DBA-4F80AADA0957}"/>
              </a:ext>
            </a:extLst>
          </p:cNvPr>
          <p:cNvSpPr/>
          <p:nvPr/>
        </p:nvSpPr>
        <p:spPr>
          <a:xfrm>
            <a:off x="11691992" y="164386"/>
            <a:ext cx="267128" cy="2671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811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EBF53-2ADA-254D-BC5B-D96E38D2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Helvetica" pitchFamily="2" charset="0"/>
              </a:rPr>
              <a:t>Gelingfaktoren</a:t>
            </a:r>
            <a:endParaRPr lang="de-DE" dirty="0">
              <a:latin typeface="Helvetica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890D41-3A72-204E-830B-DC7528C14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173" y="1968661"/>
            <a:ext cx="6359611" cy="4486275"/>
          </a:xfrm>
        </p:spPr>
        <p:txBody>
          <a:bodyPr>
            <a:normAutofit/>
          </a:bodyPr>
          <a:lstStyle/>
          <a:p>
            <a:r>
              <a:rPr lang="de-DE" dirty="0">
                <a:latin typeface="Helvetica" pitchFamily="2" charset="0"/>
              </a:rPr>
              <a:t>Tandem muss stimmig sein, es muss eine Grundeinstellung von Werten geben, die sich nahe/gleich sind.</a:t>
            </a:r>
          </a:p>
          <a:p>
            <a:r>
              <a:rPr lang="de-DE" dirty="0">
                <a:latin typeface="Helvetica" pitchFamily="2" charset="0"/>
              </a:rPr>
              <a:t>Eigene Freude am Tun, an den Kindern.</a:t>
            </a:r>
          </a:p>
          <a:p>
            <a:r>
              <a:rPr lang="de-DE" dirty="0">
                <a:latin typeface="Helvetica" pitchFamily="2" charset="0"/>
              </a:rPr>
              <a:t>Gerne und gut beobachten und darauf reagieren.</a:t>
            </a:r>
          </a:p>
        </p:txBody>
      </p:sp>
      <p:pic>
        <p:nvPicPr>
          <p:cNvPr id="4" name="Inhaltsplatzhalter 5" descr="Kunsthalle_Ziegelhuette_Vermittlung_Kita_Kids_139.jpg">
            <a:extLst>
              <a:ext uri="{FF2B5EF4-FFF2-40B4-BE49-F238E27FC236}">
                <a16:creationId xmlns:a16="http://schemas.microsoft.com/office/drawing/2014/main" id="{8C02FD03-C0A9-844D-A773-1EF4865884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3" r="33900"/>
          <a:stretch/>
        </p:blipFill>
        <p:spPr>
          <a:xfrm>
            <a:off x="543697" y="1968661"/>
            <a:ext cx="425090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9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CE6F7-57C7-4544-B85C-4D69518A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915"/>
            <a:ext cx="10515600" cy="1972722"/>
          </a:xfrm>
        </p:spPr>
        <p:txBody>
          <a:bodyPr>
            <a:normAutofit fontScale="90000"/>
          </a:bodyPr>
          <a:lstStyle/>
          <a:p>
            <a:r>
              <a:rPr lang="de-DE" sz="5400" dirty="0">
                <a:latin typeface="Helvetica" pitchFamily="2" charset="0"/>
              </a:rPr>
              <a:t>Wie können wir kreative Freiräume für Kinder von  0-4 Jahren umsetzen?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E211CE9-7038-7A46-9406-01266964E2E0}"/>
              </a:ext>
            </a:extLst>
          </p:cNvPr>
          <p:cNvSpPr txBox="1"/>
          <p:nvPr/>
        </p:nvSpPr>
        <p:spPr>
          <a:xfrm>
            <a:off x="961534" y="3233394"/>
            <a:ext cx="99641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de-DE" sz="2400" dirty="0">
                <a:latin typeface="Helvetica" pitchFamily="2" charset="0"/>
              </a:rPr>
              <a:t>Vorstellungsrunde, wer ist bei uns zu Besuch? Was war die Motivation, zu kommen? 15-20 Minuten</a:t>
            </a:r>
            <a:br>
              <a:rPr lang="de-DE" sz="2400" dirty="0">
                <a:latin typeface="Helvetica" pitchFamily="2" charset="0"/>
              </a:rPr>
            </a:br>
            <a:endParaRPr lang="de-DE" sz="2400" dirty="0">
              <a:latin typeface="Helvetica" pitchFamily="2" charset="0"/>
            </a:endParaRPr>
          </a:p>
          <a:p>
            <a:pPr marL="342900" indent="-342900">
              <a:buAutoNum type="alphaLcParenR"/>
            </a:pPr>
            <a:r>
              <a:rPr lang="de-DE" sz="2400" dirty="0">
                <a:latin typeface="Helvetica" pitchFamily="2" charset="0"/>
              </a:rPr>
              <a:t>Kurze Präsentation, 30-40 Minuten</a:t>
            </a:r>
            <a:br>
              <a:rPr lang="de-DE" sz="2400" dirty="0">
                <a:latin typeface="Helvetica" pitchFamily="2" charset="0"/>
              </a:rPr>
            </a:br>
            <a:endParaRPr lang="de-DE" sz="2400" dirty="0">
              <a:latin typeface="Helvetica" pitchFamily="2" charset="0"/>
            </a:endParaRPr>
          </a:p>
          <a:p>
            <a:pPr marL="342900" indent="-342900">
              <a:buAutoNum type="alphaLcParenR"/>
            </a:pPr>
            <a:r>
              <a:rPr lang="de-DE" sz="2400" dirty="0">
                <a:latin typeface="Helvetica" pitchFamily="2" charset="0"/>
              </a:rPr>
              <a:t>Austausch, Fragerunde</a:t>
            </a:r>
          </a:p>
        </p:txBody>
      </p:sp>
    </p:spTree>
    <p:extLst>
      <p:ext uri="{BB962C8B-B14F-4D97-AF65-F5344CB8AC3E}">
        <p14:creationId xmlns:p14="http://schemas.microsoft.com/office/powerpoint/2010/main" val="117001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5492F-D2DD-FA44-9DC7-9F676E6A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Helvetica" pitchFamily="2" charset="0"/>
              </a:rPr>
              <a:t>Motivation – Warum wir das tun: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33CB93-1279-F44C-843E-8B6DD2CE6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600" dirty="0">
                <a:latin typeface="Helvetica" pitchFamily="2" charset="0"/>
              </a:rPr>
              <a:t>Den Kindern eine neue Welt zeigen</a:t>
            </a:r>
          </a:p>
          <a:p>
            <a:r>
              <a:rPr lang="de-DE" sz="2600" dirty="0">
                <a:latin typeface="Helvetica" pitchFamily="2" charset="0"/>
              </a:rPr>
              <a:t>Begegnung mit Kunst, Bildern, neuen Räumen</a:t>
            </a:r>
          </a:p>
          <a:p>
            <a:r>
              <a:rPr lang="de-DE" sz="2600" dirty="0">
                <a:latin typeface="Helvetica" pitchFamily="2" charset="0"/>
              </a:rPr>
              <a:t>Das Gebäude selbst erleben, Geschichte erleben</a:t>
            </a:r>
          </a:p>
          <a:p>
            <a:r>
              <a:rPr lang="de-DE" sz="2600" dirty="0">
                <a:latin typeface="Helvetica" pitchFamily="2" charset="0"/>
              </a:rPr>
              <a:t>Interesse an folgenden Fragen: </a:t>
            </a:r>
          </a:p>
          <a:p>
            <a:pPr marL="0" indent="0">
              <a:buNone/>
            </a:pPr>
            <a:r>
              <a:rPr lang="de-DE" sz="2600" dirty="0">
                <a:latin typeface="Helvetica" pitchFamily="2" charset="0"/>
              </a:rPr>
              <a:t>	Was ist möglich mit kleinen Kindern?</a:t>
            </a:r>
          </a:p>
          <a:p>
            <a:pPr marL="0" indent="0">
              <a:buNone/>
            </a:pPr>
            <a:r>
              <a:rPr lang="de-DE" sz="2600" dirty="0">
                <a:latin typeface="Helvetica" pitchFamily="2" charset="0"/>
              </a:rPr>
              <a:t>	Wie sind diese in solchen Räumen unterwegs?</a:t>
            </a:r>
          </a:p>
          <a:p>
            <a:pPr marL="0" indent="0">
              <a:buNone/>
            </a:pPr>
            <a:r>
              <a:rPr lang="de-DE" sz="2600" dirty="0">
                <a:latin typeface="Helvetica" pitchFamily="2" charset="0"/>
              </a:rPr>
              <a:t>	Wie werden sie reagieren, was werden sie „mitnehmen“?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74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5051E55-00BC-4742-919D-E073DBBD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>
                <a:latin typeface="Helvetica" pitchFamily="2" charset="0"/>
              </a:rPr>
              <a:t>Eckdaten des Projektes:</a:t>
            </a:r>
            <a:br>
              <a:rPr lang="de-DE" sz="3600" dirty="0">
                <a:latin typeface="Helvetica" pitchFamily="2" charset="0"/>
              </a:rPr>
            </a:br>
            <a:r>
              <a:rPr lang="de-DE" sz="3600" dirty="0" err="1">
                <a:latin typeface="Helvetica" pitchFamily="2" charset="0"/>
              </a:rPr>
              <a:t>Chinderhort</a:t>
            </a:r>
            <a:r>
              <a:rPr lang="de-DE" sz="3600" dirty="0">
                <a:latin typeface="Helvetica" pitchFamily="2" charset="0"/>
              </a:rPr>
              <a:t> Appenzell trifft Kunsthalle Appenzell CHIKU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71E3318F-C7EA-F54A-8B6F-F70240C1B81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199" r="2186" b="4908"/>
          <a:stretch/>
        </p:blipFill>
        <p:spPr>
          <a:xfrm rot="10800000">
            <a:off x="838200" y="1854631"/>
            <a:ext cx="6450227" cy="4544775"/>
          </a:xfrm>
        </p:spPr>
      </p:pic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D09A74C-A3C3-514A-B49D-7ED1829B8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55244" y="1854631"/>
            <a:ext cx="4269259" cy="1994823"/>
          </a:xfrm>
        </p:spPr>
        <p:txBody>
          <a:bodyPr/>
          <a:lstStyle/>
          <a:p>
            <a:r>
              <a:rPr lang="de-DE" dirty="0">
                <a:latin typeface="Helvetica" pitchFamily="2" charset="0"/>
              </a:rPr>
              <a:t>Seit 2018</a:t>
            </a:r>
          </a:p>
          <a:p>
            <a:r>
              <a:rPr lang="de-DE" dirty="0">
                <a:latin typeface="Helvetica" pitchFamily="2" charset="0"/>
              </a:rPr>
              <a:t>Je zwei Staffeln pro Jahr</a:t>
            </a:r>
          </a:p>
        </p:txBody>
      </p:sp>
    </p:spTree>
    <p:extLst>
      <p:ext uri="{BB962C8B-B14F-4D97-AF65-F5344CB8AC3E}">
        <p14:creationId xmlns:p14="http://schemas.microsoft.com/office/powerpoint/2010/main" val="399808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22103-01CD-964D-9C1D-5F41299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44" y="392884"/>
            <a:ext cx="10515600" cy="1325563"/>
          </a:xfrm>
        </p:spPr>
        <p:txBody>
          <a:bodyPr/>
          <a:lstStyle/>
          <a:p>
            <a:r>
              <a:rPr lang="de-DE" dirty="0">
                <a:latin typeface="Helvetica" pitchFamily="2" charset="0"/>
              </a:rPr>
              <a:t>Wer sind wir?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0FE1B9-0AB6-2C42-9536-B7F18537B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44" y="2084032"/>
            <a:ext cx="5181600" cy="15526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>
                <a:latin typeface="Helvetica" pitchFamily="2" charset="0"/>
              </a:rPr>
              <a:t>CHINDERHORT APPENZELL</a:t>
            </a:r>
          </a:p>
          <a:p>
            <a:pPr marL="0" indent="0">
              <a:buNone/>
            </a:pPr>
            <a:r>
              <a:rPr lang="de-DE" dirty="0">
                <a:latin typeface="Helvetica" pitchFamily="2" charset="0"/>
              </a:rPr>
              <a:t>Regina Dobler</a:t>
            </a:r>
          </a:p>
          <a:p>
            <a:pPr marL="0" indent="0">
              <a:buNone/>
            </a:pPr>
            <a:r>
              <a:rPr lang="de-DE" dirty="0">
                <a:latin typeface="Helvetica" pitchFamily="2" charset="0"/>
              </a:rPr>
              <a:t>Miterzieherin </a:t>
            </a:r>
            <a:r>
              <a:rPr lang="de-DE" dirty="0" err="1">
                <a:latin typeface="Helvetica" pitchFamily="2" charset="0"/>
              </a:rPr>
              <a:t>Chinderhort</a:t>
            </a:r>
            <a:r>
              <a:rPr lang="de-DE" dirty="0">
                <a:latin typeface="Helvetica" pitchFamily="2" charset="0"/>
              </a:rPr>
              <a:t> Appenzell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BF0B6B-8E9B-2445-A46C-1C51481A4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444" y="4002307"/>
            <a:ext cx="5181600" cy="15526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>
                <a:latin typeface="Helvetica" pitchFamily="2" charset="0"/>
              </a:rPr>
              <a:t>KUNSTHALLE APPENZELL</a:t>
            </a:r>
          </a:p>
          <a:p>
            <a:pPr marL="0" indent="0">
              <a:buNone/>
            </a:pPr>
            <a:r>
              <a:rPr lang="de-DE" dirty="0">
                <a:latin typeface="Helvetica" pitchFamily="2" charset="0"/>
              </a:rPr>
              <a:t>Anna Beck-Wörner</a:t>
            </a:r>
          </a:p>
          <a:p>
            <a:pPr marL="0" indent="0">
              <a:buNone/>
            </a:pPr>
            <a:r>
              <a:rPr lang="de-DE" dirty="0">
                <a:latin typeface="Helvetica" pitchFamily="2" charset="0"/>
              </a:rPr>
              <a:t>Kunstvermittlerin Heinrich Gebert Kulturstiftung</a:t>
            </a:r>
          </a:p>
          <a:p>
            <a:endParaRPr lang="de-D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20C617-DEF1-9B42-9C14-F09C5D5D64D0}"/>
              </a:ext>
            </a:extLst>
          </p:cNvPr>
          <p:cNvSpPr/>
          <p:nvPr/>
        </p:nvSpPr>
        <p:spPr>
          <a:xfrm>
            <a:off x="11691992" y="164386"/>
            <a:ext cx="267128" cy="267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Ein Bild, das Kleidung, Menschliches Gesicht, Person, Wand enthält.&#10;&#10;Automatisch generierte Beschreibung">
            <a:extLst>
              <a:ext uri="{FF2B5EF4-FFF2-40B4-BE49-F238E27FC236}">
                <a16:creationId xmlns:a16="http://schemas.microsoft.com/office/drawing/2014/main" id="{04DF51A7-2D79-65D7-B68D-85503CDF3B2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5285" y="985101"/>
            <a:ext cx="3665849" cy="488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7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99BD5-3EAC-7140-9A39-C6561E5A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Helvetica" pitchFamily="2" charset="0"/>
              </a:rPr>
              <a:t>Highlights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47CAC7-0242-DA43-B385-B93896065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27076" cy="4351338"/>
          </a:xfrm>
        </p:spPr>
        <p:txBody>
          <a:bodyPr>
            <a:normAutofit/>
          </a:bodyPr>
          <a:lstStyle/>
          <a:p>
            <a:r>
              <a:rPr lang="de-DE" dirty="0">
                <a:latin typeface="Helvetica" pitchFamily="2" charset="0"/>
              </a:rPr>
              <a:t>Erkenntnis, dass “kleinste Erlebnisse“ bei den Kindern neue Welten eröffnen (z.B. Taschenlampe).</a:t>
            </a:r>
          </a:p>
          <a:p>
            <a:r>
              <a:rPr lang="de-DE" dirty="0">
                <a:latin typeface="Helvetica" pitchFamily="2" charset="0"/>
              </a:rPr>
              <a:t>Etwas vom Schönsten ist zu erleben, wie Kinder sich freuen, wenn sie etwas Neues entdecken (z.B. Kartonrollen rollen</a:t>
            </a:r>
            <a:r>
              <a:rPr lang="de-DE" dirty="0">
                <a:latin typeface="Helvetica" pitchFamily="2" charset="0"/>
                <a:sym typeface="Wingdings" pitchFamily="2" charset="2"/>
              </a:rPr>
              <a:t>).</a:t>
            </a:r>
          </a:p>
          <a:p>
            <a:r>
              <a:rPr lang="de-DE" dirty="0">
                <a:latin typeface="Helvetica" pitchFamily="2" charset="0"/>
                <a:sym typeface="Wingdings" pitchFamily="2" charset="2"/>
              </a:rPr>
              <a:t>Das Gebäude an sich, der Brennofen ist für die Kinder ein „magischer Ort“, ein riesiges Gebäude mit vielen Ausblicken, Treppen, unterschiedlichen Materialien.</a:t>
            </a:r>
          </a:p>
          <a:p>
            <a:r>
              <a:rPr lang="de-DE" dirty="0">
                <a:latin typeface="Helvetica" pitchFamily="2" charset="0"/>
                <a:sym typeface="Wingdings" pitchFamily="2" charset="2"/>
              </a:rPr>
              <a:t>Die Kinder staunen lassen.</a:t>
            </a:r>
          </a:p>
          <a:p>
            <a:endParaRPr lang="de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5BA7CCB-3843-2B44-A362-CDB3161B7F04}"/>
              </a:ext>
            </a:extLst>
          </p:cNvPr>
          <p:cNvSpPr/>
          <p:nvPr/>
        </p:nvSpPr>
        <p:spPr>
          <a:xfrm>
            <a:off x="11691992" y="164386"/>
            <a:ext cx="267128" cy="2671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0469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41B9D-BDD1-5F48-A16B-60FA66CBE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Helvetica" pitchFamily="2" charset="0"/>
              </a:rPr>
              <a:t>Wichtige Fragen und Lernmomente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1D04BE-4C81-FA48-80D1-926904A92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latin typeface="Helvetica" pitchFamily="2" charset="0"/>
              </a:rPr>
              <a:t>Was brauchen die kleinen Kinder wirklich? Möglichst wenig und viel freier Raum.</a:t>
            </a:r>
          </a:p>
          <a:p>
            <a:r>
              <a:rPr lang="de-DE" dirty="0">
                <a:latin typeface="Helvetica" pitchFamily="2" charset="0"/>
              </a:rPr>
              <a:t>Nichts Fixes, sich einlassen können.</a:t>
            </a:r>
          </a:p>
          <a:p>
            <a:r>
              <a:rPr lang="de-DE" dirty="0">
                <a:latin typeface="Helvetica" pitchFamily="2" charset="0"/>
              </a:rPr>
              <a:t>Bewegung, schauen, untersuchen.</a:t>
            </a:r>
          </a:p>
          <a:p>
            <a:r>
              <a:rPr lang="de-DE" dirty="0">
                <a:latin typeface="Helvetica" pitchFamily="2" charset="0"/>
              </a:rPr>
              <a:t>Wenn ich selbst ein Bild des Besuches habe, entsteht Frust.</a:t>
            </a:r>
          </a:p>
          <a:p>
            <a:r>
              <a:rPr lang="de-DE" dirty="0">
                <a:latin typeface="Helvetica" pitchFamily="2" charset="0"/>
              </a:rPr>
              <a:t>Das Erlebnis steht im Vordergrund.</a:t>
            </a:r>
          </a:p>
          <a:p>
            <a:r>
              <a:rPr lang="de-DE" dirty="0">
                <a:latin typeface="Helvetica" pitchFamily="2" charset="0"/>
              </a:rPr>
              <a:t>Was muss man bieten? Möglichst wenig und damit umgehen können.</a:t>
            </a:r>
          </a:p>
          <a:p>
            <a:r>
              <a:rPr lang="de-DE" dirty="0">
                <a:latin typeface="Helvetica" pitchFamily="2" charset="0"/>
              </a:rPr>
              <a:t>Immer im Moment bleiben, sich darauf einlassen, dass wir nicht planen können.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7E5CB41-75BE-5A48-B912-EA1C02B7C931}"/>
              </a:ext>
            </a:extLst>
          </p:cNvPr>
          <p:cNvSpPr/>
          <p:nvPr/>
        </p:nvSpPr>
        <p:spPr>
          <a:xfrm>
            <a:off x="11691992" y="164386"/>
            <a:ext cx="267128" cy="267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11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2C842-D1D2-C14E-9A5C-24F071C4E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Helvetica" pitchFamily="2" charset="0"/>
              </a:rPr>
              <a:t>Frustmomente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2AFCE2-17E8-3641-84AE-B481B0061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Helvetica" pitchFamily="2" charset="0"/>
              </a:rPr>
              <a:t>Wenig Frustmomente auch, weil wir einen hohen Betreuungsschlüssel haben und sehr schnell reagieren können</a:t>
            </a:r>
          </a:p>
          <a:p>
            <a:r>
              <a:rPr lang="de-DE" dirty="0">
                <a:latin typeface="Helvetica" pitchFamily="2" charset="0"/>
              </a:rPr>
              <a:t>Einbezug der Eltern – Gleichgültigkeit? Z.B. kaum</a:t>
            </a:r>
            <a:r>
              <a:rPr lang="de-DE">
                <a:latin typeface="Helvetica" pitchFamily="2" charset="0"/>
              </a:rPr>
              <a:t>/wenig </a:t>
            </a:r>
            <a:r>
              <a:rPr lang="de-DE" dirty="0">
                <a:latin typeface="Helvetica" pitchFamily="2" charset="0"/>
              </a:rPr>
              <a:t>Reaktionen auf den Prospekt</a:t>
            </a:r>
          </a:p>
          <a:p>
            <a:r>
              <a:rPr lang="de-DE" dirty="0">
                <a:latin typeface="Helvetica" pitchFamily="2" charset="0"/>
              </a:rPr>
              <a:t>Angebot eines Elternabends mit Thema „ästhetische Bildung von Anfang an…“ =&gt; kein Interesse seitens der Eltern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FCA4A2A-3A5A-4E44-B3F3-8F641B4224B3}"/>
              </a:ext>
            </a:extLst>
          </p:cNvPr>
          <p:cNvSpPr/>
          <p:nvPr/>
        </p:nvSpPr>
        <p:spPr>
          <a:xfrm>
            <a:off x="11691992" y="164386"/>
            <a:ext cx="267128" cy="2671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45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57D60D-7DA8-E743-8F3C-7DF3572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Helvetica" pitchFamily="2" charset="0"/>
              </a:rPr>
              <a:t>Herausforderung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78B47F-F040-8F4E-BC96-2975DB5C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Helvetica" pitchFamily="2" charset="0"/>
              </a:rPr>
              <a:t>Der Kunstkontext bleibt, es sind Kunstwerke, diese dürfen nicht berührt werden. Das ist auch für uns teilweise anstrengend.</a:t>
            </a:r>
          </a:p>
          <a:p>
            <a:r>
              <a:rPr lang="de-DE" dirty="0">
                <a:latin typeface="Helvetica" pitchFamily="2" charset="0"/>
              </a:rPr>
              <a:t>Eine Regel, die wir teilweise einführten: Im Kunstraum bleiben die Kinder an der Hand der Begleitpersonen</a:t>
            </a:r>
          </a:p>
          <a:p>
            <a:r>
              <a:rPr lang="de-DE" dirty="0">
                <a:latin typeface="Helvetica" pitchFamily="2" charset="0"/>
              </a:rPr>
              <a:t>Materialwahl: Welches Material ist kindergerecht und „kindersicher“? (vieles wird direkt in den Mund gesteckt)</a:t>
            </a:r>
          </a:p>
          <a:p>
            <a:r>
              <a:rPr lang="de-DE" dirty="0">
                <a:latin typeface="Helvetica" pitchFamily="2" charset="0"/>
              </a:rPr>
              <a:t>Material anbieten, das in den Kunstwerken vorkommt. Analog dessen, was wir angeschaut haben.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BA03E1-2DDF-0549-A9A5-7F54364D8BD9}"/>
              </a:ext>
            </a:extLst>
          </p:cNvPr>
          <p:cNvSpPr/>
          <p:nvPr/>
        </p:nvSpPr>
        <p:spPr>
          <a:xfrm>
            <a:off x="11691992" y="164386"/>
            <a:ext cx="267128" cy="267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0035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550</Words>
  <Application>Microsoft Macintosh PowerPoint</Application>
  <PresentationFormat>Breitbild</PresentationFormat>
  <Paragraphs>58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Office</vt:lpstr>
      <vt:lpstr>HERZLICH WILLKOMMEN</vt:lpstr>
      <vt:lpstr>Wie können wir kreative Freiräume für Kinder von  0-4 Jahren umsetzen?</vt:lpstr>
      <vt:lpstr>Motivation – Warum wir das tun:</vt:lpstr>
      <vt:lpstr>Eckdaten des Projektes: Chinderhort Appenzell trifft Kunsthalle Appenzell CHIKU</vt:lpstr>
      <vt:lpstr>Wer sind wir?</vt:lpstr>
      <vt:lpstr>Highlights</vt:lpstr>
      <vt:lpstr>Wichtige Fragen und Lernmomente </vt:lpstr>
      <vt:lpstr>Frustmomente</vt:lpstr>
      <vt:lpstr>Herausforderung</vt:lpstr>
      <vt:lpstr>Unsere drei Qualitäten</vt:lpstr>
      <vt:lpstr>Gelingfaktoren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jungen Kindern ins Kunstmuseum</dc:title>
  <dc:creator>Microsoft Office User</dc:creator>
  <cp:lastModifiedBy>Imfeld Laura Seraina</cp:lastModifiedBy>
  <cp:revision>36</cp:revision>
  <cp:lastPrinted>2021-05-17T11:42:50Z</cp:lastPrinted>
  <dcterms:created xsi:type="dcterms:W3CDTF">2020-12-01T13:34:09Z</dcterms:created>
  <dcterms:modified xsi:type="dcterms:W3CDTF">2024-04-02T09:00:43Z</dcterms:modified>
</cp:coreProperties>
</file>